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4B187F-6A51-4108-A659-14EF748386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EE12B83-3295-4713-A445-3D78A430EE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A6F5574-CDF0-4B9A-9265-389383EE0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9232D-86F2-49CC-9152-A9DB06A11B45}" type="datetimeFigureOut">
              <a:rPr lang="pt-BR" smtClean="0"/>
              <a:t>23/01/2019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69DDD04-6ADB-4768-A6B1-77B5F1A10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CE35BA0-A773-4610-A3AA-A6E2A58C4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E5BA-8DC3-46BF-B0C5-194E4C83625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9053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22CDE8-0B2B-40CD-8B38-5C97C68E1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E080DD1-1928-4831-9C25-D7C00D2387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EDBEBC8-8826-40DB-A511-6D45B99B8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9232D-86F2-49CC-9152-A9DB06A11B45}" type="datetimeFigureOut">
              <a:rPr lang="pt-BR" smtClean="0"/>
              <a:t>23/01/2019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22AE859-21C4-4892-B7FC-E6F6CABD9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ED98FE3-FEC6-48AC-81EB-647AFB4A0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E5BA-8DC3-46BF-B0C5-194E4C83625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74407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04BBEDA-630A-4205-B364-56D305F7D0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5F964D8-9612-42B5-8377-7E81BA91EB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3F7A5E4-2112-42A7-ADD2-61E853698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9232D-86F2-49CC-9152-A9DB06A11B45}" type="datetimeFigureOut">
              <a:rPr lang="pt-BR" smtClean="0"/>
              <a:t>23/01/2019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435ECBA-A28E-4BD0-937F-43E9A35AF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3E8F58A-FDE2-4D54-BC0F-303D0A37E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E5BA-8DC3-46BF-B0C5-194E4C83625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7411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1B1BFC-23E5-4A51-A845-339517B67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9BDF07A-0C3C-4806-9D8F-3176720634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058F2C1-C21D-4169-B12F-085908423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9232D-86F2-49CC-9152-A9DB06A11B45}" type="datetimeFigureOut">
              <a:rPr lang="pt-BR" smtClean="0"/>
              <a:t>23/01/2019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941711F-A9B1-4840-AD19-DC29AAE0D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76B8492-D532-4A2F-A36D-6E99CCDF7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E5BA-8DC3-46BF-B0C5-194E4C83625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9024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F078B5-9FBB-4160-8690-8E8600F45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CC036F6-D0BB-46AE-9AD2-B1CC00909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3E19C10-9976-4F98-8873-133ED0798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9232D-86F2-49CC-9152-A9DB06A11B45}" type="datetimeFigureOut">
              <a:rPr lang="pt-BR" smtClean="0"/>
              <a:t>23/01/2019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A86D94-CEA0-4F72-A1D7-B2F5E4129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B615528-6774-410E-B1DD-177FFF6F0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E5BA-8DC3-46BF-B0C5-194E4C83625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7263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A1E925-481F-40C7-BA89-67CFB4B80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BC260DE-9114-4614-B897-386AAA76D1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26C4BD22-AA4C-4437-AEC1-C5EABE5FA8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1B174E4-8863-4399-A126-7239DC4B0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9232D-86F2-49CC-9152-A9DB06A11B45}" type="datetimeFigureOut">
              <a:rPr lang="pt-BR" smtClean="0"/>
              <a:t>23/01/2019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51F5045-9377-4A1D-ACD0-6E2D7B68E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FE7EA41-C1C9-4A90-87BB-447D7EFD3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E5BA-8DC3-46BF-B0C5-194E4C83625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7827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FAFED4-60B9-4C8D-A9C8-F1A0F6D6D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DE6C4AA-83A7-4542-AA88-A67AED6F3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4CDC82F-DF96-453D-B03E-0EC2D5EAE1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806720BB-6735-49BC-91F1-2054F276E3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E5C33915-7E0E-4C31-925B-5B4154E3B0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5842FE7-AE13-424A-985C-DFA21F428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9232D-86F2-49CC-9152-A9DB06A11B45}" type="datetimeFigureOut">
              <a:rPr lang="pt-BR" smtClean="0"/>
              <a:t>23/01/2019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08CE6F6-16B5-4B1A-BB43-214359A55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1B56C6A2-7F05-415A-A305-B8618CBC5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E5BA-8DC3-46BF-B0C5-194E4C83625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3711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696DE6-43A1-4549-AAED-D9FDC9750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0865D15-D4CE-41AD-BEDA-1A0CAE5E7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9232D-86F2-49CC-9152-A9DB06A11B45}" type="datetimeFigureOut">
              <a:rPr lang="pt-BR" smtClean="0"/>
              <a:t>23/01/2019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0FD85F78-3C04-49E8-9D2C-0267A6CE8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63823D82-DEDD-4F12-85A8-E86951EF7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E5BA-8DC3-46BF-B0C5-194E4C83625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1959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4402B6DA-AB01-4AC8-ABA0-D4437A66A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9232D-86F2-49CC-9152-A9DB06A11B45}" type="datetimeFigureOut">
              <a:rPr lang="pt-BR" smtClean="0"/>
              <a:t>23/01/2019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98A93087-76AC-47B7-832D-D2AB79FE5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4363DED-E081-4E91-91BC-A2E830961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E5BA-8DC3-46BF-B0C5-194E4C83625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111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07F36E-90FD-45AA-A30B-C7DA1B540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B2A307A-6D90-47FE-A252-C48E56CAD2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D190194-7868-43F7-AB63-F6645C6B70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54F4865-E4F9-4348-8735-2C5DBD69D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9232D-86F2-49CC-9152-A9DB06A11B45}" type="datetimeFigureOut">
              <a:rPr lang="pt-BR" smtClean="0"/>
              <a:t>23/01/2019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727BC71-FC92-413C-98E2-759754069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76837C8-7B31-48D7-AD8A-A7CCB8BEC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E5BA-8DC3-46BF-B0C5-194E4C83625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0032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FE4A36-72F5-489F-A92B-55C6001E3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58FC83B-A048-4A55-8C9A-85FF4CFD17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2D587B2-A67D-4064-ACA1-047EF549BA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0657E20-C1D7-43ED-8FE6-F045CF37A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9232D-86F2-49CC-9152-A9DB06A11B45}" type="datetimeFigureOut">
              <a:rPr lang="pt-BR" smtClean="0"/>
              <a:t>23/01/2019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A5AF6FD-A0B3-4981-8C17-30D09DE93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B595794-D8A0-41DF-9CE0-15153CF50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E5BA-8DC3-46BF-B0C5-194E4C83625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4559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3908CBD1-33B8-421A-B592-2FDB82BF1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AFD9599-B885-4F6D-A536-8F57CA2358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603529B-4AC4-46DE-81E3-0274BBE158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9232D-86F2-49CC-9152-A9DB06A11B45}" type="datetimeFigureOut">
              <a:rPr lang="pt-BR" smtClean="0"/>
              <a:t>23/01/2019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FCFD6C2-7D36-482B-A63E-C6A9379E2D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DDA9711-203D-467A-BA95-57AD107916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5E5BA-8DC3-46BF-B0C5-194E4C83625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2447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tângulo 77">
            <a:extLst>
              <a:ext uri="{FF2B5EF4-FFF2-40B4-BE49-F238E27FC236}">
                <a16:creationId xmlns:a16="http://schemas.microsoft.com/office/drawing/2014/main" id="{DDFABF7E-53C1-4982-99C1-16546EAEE2D0}"/>
              </a:ext>
            </a:extLst>
          </p:cNvPr>
          <p:cNvSpPr/>
          <p:nvPr/>
        </p:nvSpPr>
        <p:spPr>
          <a:xfrm>
            <a:off x="2592198" y="536926"/>
            <a:ext cx="9236279" cy="364273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4E9BAE57-C757-483A-95D7-74A2F6F36E2D}"/>
              </a:ext>
            </a:extLst>
          </p:cNvPr>
          <p:cNvSpPr/>
          <p:nvPr/>
        </p:nvSpPr>
        <p:spPr>
          <a:xfrm>
            <a:off x="2835479" y="604038"/>
            <a:ext cx="2701255" cy="3481874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pt-BR" dirty="0"/>
              <a:t>Jira </a:t>
            </a:r>
            <a:r>
              <a:rPr lang="pt-BR" dirty="0" err="1"/>
              <a:t>ServiceDesk</a:t>
            </a:r>
            <a:endParaRPr lang="pt-BR" dirty="0"/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4224404E-6CC7-4ABE-B936-6E06A6A10575}"/>
              </a:ext>
            </a:extLst>
          </p:cNvPr>
          <p:cNvSpPr/>
          <p:nvPr/>
        </p:nvSpPr>
        <p:spPr>
          <a:xfrm>
            <a:off x="1090568" y="795032"/>
            <a:ext cx="503340" cy="5033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CE22C1D4-B4B0-4C11-98FA-0C74112FCCAD}"/>
              </a:ext>
            </a:extLst>
          </p:cNvPr>
          <p:cNvSpPr/>
          <p:nvPr/>
        </p:nvSpPr>
        <p:spPr>
          <a:xfrm>
            <a:off x="1090568" y="1298372"/>
            <a:ext cx="503340" cy="8388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9D715942-2CF6-4941-9C22-2E254BD7CBA2}"/>
              </a:ext>
            </a:extLst>
          </p:cNvPr>
          <p:cNvSpPr txBox="1"/>
          <p:nvPr/>
        </p:nvSpPr>
        <p:spPr>
          <a:xfrm>
            <a:off x="-109057" y="2271494"/>
            <a:ext cx="27012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Infinitos usuários, abrindo chamado sem custos de licença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47817B53-3064-49E2-B6E6-39F1CF22E275}"/>
              </a:ext>
            </a:extLst>
          </p:cNvPr>
          <p:cNvSpPr/>
          <p:nvPr/>
        </p:nvSpPr>
        <p:spPr>
          <a:xfrm>
            <a:off x="3414320" y="795031"/>
            <a:ext cx="1384183" cy="1476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Portal do </a:t>
            </a:r>
            <a:r>
              <a:rPr lang="pt-BR" dirty="0" err="1"/>
              <a:t>ServiceDesk</a:t>
            </a:r>
            <a:endParaRPr lang="pt-BR" dirty="0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2E9EE684-7466-4056-90D5-7E82D511BB76}"/>
              </a:ext>
            </a:extLst>
          </p:cNvPr>
          <p:cNvSpPr/>
          <p:nvPr/>
        </p:nvSpPr>
        <p:spPr>
          <a:xfrm>
            <a:off x="4338510" y="4357858"/>
            <a:ext cx="503340" cy="503340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1ECF4A74-4E85-41FE-B8AA-15FF969FC952}"/>
              </a:ext>
            </a:extLst>
          </p:cNvPr>
          <p:cNvSpPr/>
          <p:nvPr/>
        </p:nvSpPr>
        <p:spPr>
          <a:xfrm>
            <a:off x="4338510" y="4861198"/>
            <a:ext cx="503340" cy="838899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E59A0C6A-F80C-4D3B-8CAA-499BD5172A36}"/>
              </a:ext>
            </a:extLst>
          </p:cNvPr>
          <p:cNvSpPr/>
          <p:nvPr/>
        </p:nvSpPr>
        <p:spPr>
          <a:xfrm>
            <a:off x="4967686" y="4357858"/>
            <a:ext cx="503340" cy="503340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3C3B761F-8679-4409-A79D-4BA27E910E8B}"/>
              </a:ext>
            </a:extLst>
          </p:cNvPr>
          <p:cNvSpPr/>
          <p:nvPr/>
        </p:nvSpPr>
        <p:spPr>
          <a:xfrm>
            <a:off x="4967686" y="4861198"/>
            <a:ext cx="503340" cy="838899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3168F76A-26B2-475D-868A-E2D1465FF658}"/>
              </a:ext>
            </a:extLst>
          </p:cNvPr>
          <p:cNvSpPr/>
          <p:nvPr/>
        </p:nvSpPr>
        <p:spPr>
          <a:xfrm>
            <a:off x="5596862" y="4357858"/>
            <a:ext cx="503340" cy="503340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: Cantos Arredondados 13">
            <a:extLst>
              <a:ext uri="{FF2B5EF4-FFF2-40B4-BE49-F238E27FC236}">
                <a16:creationId xmlns:a16="http://schemas.microsoft.com/office/drawing/2014/main" id="{16195896-FADA-4CB9-8DD8-1F027923EA70}"/>
              </a:ext>
            </a:extLst>
          </p:cNvPr>
          <p:cNvSpPr/>
          <p:nvPr/>
        </p:nvSpPr>
        <p:spPr>
          <a:xfrm>
            <a:off x="5596862" y="4861198"/>
            <a:ext cx="503340" cy="838899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D2934E1B-7447-4A17-9A61-D85969ABFA50}"/>
              </a:ext>
            </a:extLst>
          </p:cNvPr>
          <p:cNvSpPr txBox="1"/>
          <p:nvPr/>
        </p:nvSpPr>
        <p:spPr>
          <a:xfrm>
            <a:off x="3131968" y="5736431"/>
            <a:ext cx="3734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/>
              <a:t>Apenas poucos “agentes” do </a:t>
            </a:r>
            <a:r>
              <a:rPr lang="pt-BR" sz="1200" dirty="0" err="1"/>
              <a:t>ServiceDesk</a:t>
            </a:r>
            <a:r>
              <a:rPr lang="pt-BR" sz="1200" dirty="0"/>
              <a:t>, conseguem acessar qualquer coisa no Jira </a:t>
            </a:r>
            <a:r>
              <a:rPr lang="pt-BR" sz="1200" dirty="0" err="1"/>
              <a:t>ServiceDesk</a:t>
            </a:r>
            <a:r>
              <a:rPr lang="pt-BR" sz="1200" dirty="0"/>
              <a:t> e também podem fazer coisas no Jira Software, pois “agentes” do </a:t>
            </a:r>
            <a:r>
              <a:rPr lang="pt-BR" sz="1200" dirty="0" err="1"/>
              <a:t>ServiceDesk</a:t>
            </a:r>
            <a:r>
              <a:rPr lang="pt-BR" sz="1200" dirty="0"/>
              <a:t> também são “usuários” no Jira Software</a:t>
            </a: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CCDE9575-24D3-489B-A5D9-59227EE199C3}"/>
              </a:ext>
            </a:extLst>
          </p:cNvPr>
          <p:cNvSpPr/>
          <p:nvPr/>
        </p:nvSpPr>
        <p:spPr>
          <a:xfrm>
            <a:off x="3035422" y="2440503"/>
            <a:ext cx="1680594" cy="855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5F99ACE0-DD67-4394-AA1D-77710764C92C}"/>
              </a:ext>
            </a:extLst>
          </p:cNvPr>
          <p:cNvSpPr/>
          <p:nvPr/>
        </p:nvSpPr>
        <p:spPr>
          <a:xfrm>
            <a:off x="3287092" y="2582366"/>
            <a:ext cx="1680594" cy="855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0CFA9E0A-168C-4B06-9958-B3FA9176CE11}"/>
              </a:ext>
            </a:extLst>
          </p:cNvPr>
          <p:cNvSpPr/>
          <p:nvPr/>
        </p:nvSpPr>
        <p:spPr>
          <a:xfrm>
            <a:off x="3498212" y="2724229"/>
            <a:ext cx="1680594" cy="855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Fluxos de Suporte</a:t>
            </a:r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EFFB7C0A-F197-4165-B8BE-00664C851CBC}"/>
              </a:ext>
            </a:extLst>
          </p:cNvPr>
          <p:cNvSpPr/>
          <p:nvPr/>
        </p:nvSpPr>
        <p:spPr>
          <a:xfrm>
            <a:off x="8906394" y="604038"/>
            <a:ext cx="2701255" cy="3481874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pt-BR" dirty="0"/>
              <a:t>Jira Software</a:t>
            </a:r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F0CD3A10-282A-4F00-8D40-2F19ED122380}"/>
              </a:ext>
            </a:extLst>
          </p:cNvPr>
          <p:cNvSpPr/>
          <p:nvPr/>
        </p:nvSpPr>
        <p:spPr>
          <a:xfrm>
            <a:off x="7449970" y="4308341"/>
            <a:ext cx="503340" cy="5033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Retângulo: Cantos Arredondados 27">
            <a:extLst>
              <a:ext uri="{FF2B5EF4-FFF2-40B4-BE49-F238E27FC236}">
                <a16:creationId xmlns:a16="http://schemas.microsoft.com/office/drawing/2014/main" id="{3E1D34A3-66F4-4F12-8AF6-8C4EAF26436D}"/>
              </a:ext>
            </a:extLst>
          </p:cNvPr>
          <p:cNvSpPr/>
          <p:nvPr/>
        </p:nvSpPr>
        <p:spPr>
          <a:xfrm>
            <a:off x="7449970" y="4811681"/>
            <a:ext cx="503340" cy="8388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Elipse 28">
            <a:extLst>
              <a:ext uri="{FF2B5EF4-FFF2-40B4-BE49-F238E27FC236}">
                <a16:creationId xmlns:a16="http://schemas.microsoft.com/office/drawing/2014/main" id="{A6B902F6-50FB-4189-8E19-FB226AE88516}"/>
              </a:ext>
            </a:extLst>
          </p:cNvPr>
          <p:cNvSpPr/>
          <p:nvPr/>
        </p:nvSpPr>
        <p:spPr>
          <a:xfrm>
            <a:off x="8079146" y="4308341"/>
            <a:ext cx="503340" cy="5033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Retângulo: Cantos Arredondados 29">
            <a:extLst>
              <a:ext uri="{FF2B5EF4-FFF2-40B4-BE49-F238E27FC236}">
                <a16:creationId xmlns:a16="http://schemas.microsoft.com/office/drawing/2014/main" id="{62F98930-5B81-4FA6-B92F-48439F274B8B}"/>
              </a:ext>
            </a:extLst>
          </p:cNvPr>
          <p:cNvSpPr/>
          <p:nvPr/>
        </p:nvSpPr>
        <p:spPr>
          <a:xfrm>
            <a:off x="8079146" y="4811681"/>
            <a:ext cx="503340" cy="8388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Elipse 30">
            <a:extLst>
              <a:ext uri="{FF2B5EF4-FFF2-40B4-BE49-F238E27FC236}">
                <a16:creationId xmlns:a16="http://schemas.microsoft.com/office/drawing/2014/main" id="{8E541348-3ABD-473D-8B15-50A6E5A061A4}"/>
              </a:ext>
            </a:extLst>
          </p:cNvPr>
          <p:cNvSpPr/>
          <p:nvPr/>
        </p:nvSpPr>
        <p:spPr>
          <a:xfrm>
            <a:off x="8708322" y="4308341"/>
            <a:ext cx="503340" cy="5033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2" name="Retângulo: Cantos Arredondados 31">
            <a:extLst>
              <a:ext uri="{FF2B5EF4-FFF2-40B4-BE49-F238E27FC236}">
                <a16:creationId xmlns:a16="http://schemas.microsoft.com/office/drawing/2014/main" id="{C447274F-A0EA-42DF-8EA6-547B28E85159}"/>
              </a:ext>
            </a:extLst>
          </p:cNvPr>
          <p:cNvSpPr/>
          <p:nvPr/>
        </p:nvSpPr>
        <p:spPr>
          <a:xfrm>
            <a:off x="8708322" y="4811681"/>
            <a:ext cx="503340" cy="8388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Elipse 32">
            <a:extLst>
              <a:ext uri="{FF2B5EF4-FFF2-40B4-BE49-F238E27FC236}">
                <a16:creationId xmlns:a16="http://schemas.microsoft.com/office/drawing/2014/main" id="{4B0BAE79-87ED-48BA-932D-DC23179F8A25}"/>
              </a:ext>
            </a:extLst>
          </p:cNvPr>
          <p:cNvSpPr/>
          <p:nvPr/>
        </p:nvSpPr>
        <p:spPr>
          <a:xfrm>
            <a:off x="7652699" y="4494297"/>
            <a:ext cx="503340" cy="5033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Retângulo: Cantos Arredondados 33">
            <a:extLst>
              <a:ext uri="{FF2B5EF4-FFF2-40B4-BE49-F238E27FC236}">
                <a16:creationId xmlns:a16="http://schemas.microsoft.com/office/drawing/2014/main" id="{71AEE938-921F-4EFF-8795-1263473D9477}"/>
              </a:ext>
            </a:extLst>
          </p:cNvPr>
          <p:cNvSpPr/>
          <p:nvPr/>
        </p:nvSpPr>
        <p:spPr>
          <a:xfrm>
            <a:off x="7652699" y="4997637"/>
            <a:ext cx="503340" cy="8388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5" name="Elipse 34">
            <a:extLst>
              <a:ext uri="{FF2B5EF4-FFF2-40B4-BE49-F238E27FC236}">
                <a16:creationId xmlns:a16="http://schemas.microsoft.com/office/drawing/2014/main" id="{9F1F1548-471B-48EE-8799-2F7BE08B76FA}"/>
              </a:ext>
            </a:extLst>
          </p:cNvPr>
          <p:cNvSpPr/>
          <p:nvPr/>
        </p:nvSpPr>
        <p:spPr>
          <a:xfrm>
            <a:off x="8281875" y="4494297"/>
            <a:ext cx="503340" cy="5033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6" name="Retângulo: Cantos Arredondados 35">
            <a:extLst>
              <a:ext uri="{FF2B5EF4-FFF2-40B4-BE49-F238E27FC236}">
                <a16:creationId xmlns:a16="http://schemas.microsoft.com/office/drawing/2014/main" id="{48CD5199-04AE-4A16-B118-AA9D12A4DE16}"/>
              </a:ext>
            </a:extLst>
          </p:cNvPr>
          <p:cNvSpPr/>
          <p:nvPr/>
        </p:nvSpPr>
        <p:spPr>
          <a:xfrm>
            <a:off x="8281875" y="4997637"/>
            <a:ext cx="503340" cy="8388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7" name="Elipse 36">
            <a:extLst>
              <a:ext uri="{FF2B5EF4-FFF2-40B4-BE49-F238E27FC236}">
                <a16:creationId xmlns:a16="http://schemas.microsoft.com/office/drawing/2014/main" id="{18AD3810-858A-46BE-8396-F4E3E0C7FFB4}"/>
              </a:ext>
            </a:extLst>
          </p:cNvPr>
          <p:cNvSpPr/>
          <p:nvPr/>
        </p:nvSpPr>
        <p:spPr>
          <a:xfrm>
            <a:off x="8911051" y="4494297"/>
            <a:ext cx="503340" cy="5033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Retângulo: Cantos Arredondados 37">
            <a:extLst>
              <a:ext uri="{FF2B5EF4-FFF2-40B4-BE49-F238E27FC236}">
                <a16:creationId xmlns:a16="http://schemas.microsoft.com/office/drawing/2014/main" id="{CBA4AA45-E231-4F08-AB07-569E48160A04}"/>
              </a:ext>
            </a:extLst>
          </p:cNvPr>
          <p:cNvSpPr/>
          <p:nvPr/>
        </p:nvSpPr>
        <p:spPr>
          <a:xfrm>
            <a:off x="8911051" y="4997637"/>
            <a:ext cx="503340" cy="8388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9" name="Elipse 38">
            <a:extLst>
              <a:ext uri="{FF2B5EF4-FFF2-40B4-BE49-F238E27FC236}">
                <a16:creationId xmlns:a16="http://schemas.microsoft.com/office/drawing/2014/main" id="{2B39E016-2396-4C3E-871B-F6C34147AA01}"/>
              </a:ext>
            </a:extLst>
          </p:cNvPr>
          <p:cNvSpPr/>
          <p:nvPr/>
        </p:nvSpPr>
        <p:spPr>
          <a:xfrm>
            <a:off x="7855428" y="4680253"/>
            <a:ext cx="503340" cy="5033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Retângulo: Cantos Arredondados 39">
            <a:extLst>
              <a:ext uri="{FF2B5EF4-FFF2-40B4-BE49-F238E27FC236}">
                <a16:creationId xmlns:a16="http://schemas.microsoft.com/office/drawing/2014/main" id="{33CB4B59-FC35-45B9-AD00-55F23305081A}"/>
              </a:ext>
            </a:extLst>
          </p:cNvPr>
          <p:cNvSpPr/>
          <p:nvPr/>
        </p:nvSpPr>
        <p:spPr>
          <a:xfrm>
            <a:off x="7855428" y="5183593"/>
            <a:ext cx="503340" cy="8388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1" name="Elipse 40">
            <a:extLst>
              <a:ext uri="{FF2B5EF4-FFF2-40B4-BE49-F238E27FC236}">
                <a16:creationId xmlns:a16="http://schemas.microsoft.com/office/drawing/2014/main" id="{1ABE3EAF-D704-413B-BFF9-30129793DCE7}"/>
              </a:ext>
            </a:extLst>
          </p:cNvPr>
          <p:cNvSpPr/>
          <p:nvPr/>
        </p:nvSpPr>
        <p:spPr>
          <a:xfrm>
            <a:off x="8484604" y="4680253"/>
            <a:ext cx="503340" cy="5033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2" name="Retângulo: Cantos Arredondados 41">
            <a:extLst>
              <a:ext uri="{FF2B5EF4-FFF2-40B4-BE49-F238E27FC236}">
                <a16:creationId xmlns:a16="http://schemas.microsoft.com/office/drawing/2014/main" id="{4596E7F4-0242-4A8C-A3EB-BCA595321647}"/>
              </a:ext>
            </a:extLst>
          </p:cNvPr>
          <p:cNvSpPr/>
          <p:nvPr/>
        </p:nvSpPr>
        <p:spPr>
          <a:xfrm>
            <a:off x="8484604" y="5183593"/>
            <a:ext cx="503340" cy="8388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Elipse 42">
            <a:extLst>
              <a:ext uri="{FF2B5EF4-FFF2-40B4-BE49-F238E27FC236}">
                <a16:creationId xmlns:a16="http://schemas.microsoft.com/office/drawing/2014/main" id="{BC541A06-5CD4-48BE-80B6-EB2D180251F3}"/>
              </a:ext>
            </a:extLst>
          </p:cNvPr>
          <p:cNvSpPr/>
          <p:nvPr/>
        </p:nvSpPr>
        <p:spPr>
          <a:xfrm>
            <a:off x="9113780" y="4680253"/>
            <a:ext cx="503340" cy="5033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Retângulo: Cantos Arredondados 43">
            <a:extLst>
              <a:ext uri="{FF2B5EF4-FFF2-40B4-BE49-F238E27FC236}">
                <a16:creationId xmlns:a16="http://schemas.microsoft.com/office/drawing/2014/main" id="{BD8F4F6B-4A47-498F-A80D-40728E92AFD3}"/>
              </a:ext>
            </a:extLst>
          </p:cNvPr>
          <p:cNvSpPr/>
          <p:nvPr/>
        </p:nvSpPr>
        <p:spPr>
          <a:xfrm>
            <a:off x="9113780" y="5183593"/>
            <a:ext cx="503340" cy="8388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E9630808-47C6-4954-9861-D6983112E4BB}"/>
              </a:ext>
            </a:extLst>
          </p:cNvPr>
          <p:cNvSpPr txBox="1"/>
          <p:nvPr/>
        </p:nvSpPr>
        <p:spPr>
          <a:xfrm>
            <a:off x="6808254" y="6022407"/>
            <a:ext cx="3800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/>
              <a:t>O “grosso” dos usuários está no Jira Software, que tem volumetria maior. Porém esses usuários não conseguem acessar o Jira </a:t>
            </a:r>
            <a:r>
              <a:rPr lang="pt-BR" sz="1200" dirty="0" err="1"/>
              <a:t>ServiceDesk</a:t>
            </a:r>
            <a:r>
              <a:rPr lang="pt-BR" sz="1200" dirty="0"/>
              <a:t>, pois nem todos são “agentes”</a:t>
            </a:r>
          </a:p>
        </p:txBody>
      </p:sp>
      <p:sp>
        <p:nvSpPr>
          <p:cNvPr id="46" name="Elipse 45">
            <a:extLst>
              <a:ext uri="{FF2B5EF4-FFF2-40B4-BE49-F238E27FC236}">
                <a16:creationId xmlns:a16="http://schemas.microsoft.com/office/drawing/2014/main" id="{52BB3323-1EA2-4B2A-AB00-BD1367F0EA34}"/>
              </a:ext>
            </a:extLst>
          </p:cNvPr>
          <p:cNvSpPr/>
          <p:nvPr/>
        </p:nvSpPr>
        <p:spPr>
          <a:xfrm>
            <a:off x="9066580" y="2341443"/>
            <a:ext cx="1680594" cy="855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7" name="Elipse 46">
            <a:extLst>
              <a:ext uri="{FF2B5EF4-FFF2-40B4-BE49-F238E27FC236}">
                <a16:creationId xmlns:a16="http://schemas.microsoft.com/office/drawing/2014/main" id="{88060176-1D05-44E4-9BCE-D8E213E7A65C}"/>
              </a:ext>
            </a:extLst>
          </p:cNvPr>
          <p:cNvSpPr/>
          <p:nvPr/>
        </p:nvSpPr>
        <p:spPr>
          <a:xfrm>
            <a:off x="9318250" y="2483306"/>
            <a:ext cx="1680594" cy="855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8" name="Elipse 47">
            <a:extLst>
              <a:ext uri="{FF2B5EF4-FFF2-40B4-BE49-F238E27FC236}">
                <a16:creationId xmlns:a16="http://schemas.microsoft.com/office/drawing/2014/main" id="{F5179C7A-9C65-4E9B-A6A2-04CB1DA1FB6F}"/>
              </a:ext>
            </a:extLst>
          </p:cNvPr>
          <p:cNvSpPr/>
          <p:nvPr/>
        </p:nvSpPr>
        <p:spPr>
          <a:xfrm>
            <a:off x="9529370" y="2625169"/>
            <a:ext cx="1680594" cy="855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Fluxos diversos</a:t>
            </a:r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2E180FBF-9D22-4CBD-AB74-DB2074321F8E}"/>
              </a:ext>
            </a:extLst>
          </p:cNvPr>
          <p:cNvSpPr txBox="1"/>
          <p:nvPr/>
        </p:nvSpPr>
        <p:spPr>
          <a:xfrm>
            <a:off x="9147506" y="4090027"/>
            <a:ext cx="2997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Por exemplo, aqui </a:t>
            </a:r>
            <a:r>
              <a:rPr lang="pt-BR" u="sng" dirty="0"/>
              <a:t>50 usuários</a:t>
            </a:r>
          </a:p>
        </p:txBody>
      </p:sp>
      <p:sp>
        <p:nvSpPr>
          <p:cNvPr id="50" name="CaixaDeTexto 49">
            <a:extLst>
              <a:ext uri="{FF2B5EF4-FFF2-40B4-BE49-F238E27FC236}">
                <a16:creationId xmlns:a16="http://schemas.microsoft.com/office/drawing/2014/main" id="{B8286895-56F4-40A3-94A9-EAAF99AABD47}"/>
              </a:ext>
            </a:extLst>
          </p:cNvPr>
          <p:cNvSpPr txBox="1"/>
          <p:nvPr/>
        </p:nvSpPr>
        <p:spPr>
          <a:xfrm>
            <a:off x="370475" y="4659874"/>
            <a:ext cx="282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Por exemplo, aqui </a:t>
            </a:r>
            <a:r>
              <a:rPr lang="pt-BR" u="sng" dirty="0"/>
              <a:t>3 agentes</a:t>
            </a:r>
          </a:p>
        </p:txBody>
      </p:sp>
      <p:cxnSp>
        <p:nvCxnSpPr>
          <p:cNvPr id="52" name="Conector reto 51">
            <a:extLst>
              <a:ext uri="{FF2B5EF4-FFF2-40B4-BE49-F238E27FC236}">
                <a16:creationId xmlns:a16="http://schemas.microsoft.com/office/drawing/2014/main" id="{D6A98EA0-D264-4492-ADD3-DCDD1202647E}"/>
              </a:ext>
            </a:extLst>
          </p:cNvPr>
          <p:cNvCxnSpPr>
            <a:cxnSpLocks/>
          </p:cNvCxnSpPr>
          <p:nvPr/>
        </p:nvCxnSpPr>
        <p:spPr>
          <a:xfrm flipV="1">
            <a:off x="2466363" y="3480846"/>
            <a:ext cx="1031849" cy="11286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ctor reto 53">
            <a:extLst>
              <a:ext uri="{FF2B5EF4-FFF2-40B4-BE49-F238E27FC236}">
                <a16:creationId xmlns:a16="http://schemas.microsoft.com/office/drawing/2014/main" id="{B1D410C4-8A7D-4DC7-9AFB-07A51FF53B7A}"/>
              </a:ext>
            </a:extLst>
          </p:cNvPr>
          <p:cNvCxnSpPr>
            <a:stCxn id="50" idx="3"/>
          </p:cNvCxnSpPr>
          <p:nvPr/>
        </p:nvCxnSpPr>
        <p:spPr>
          <a:xfrm>
            <a:off x="3194453" y="4844540"/>
            <a:ext cx="1018221" cy="2603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to 55">
            <a:extLst>
              <a:ext uri="{FF2B5EF4-FFF2-40B4-BE49-F238E27FC236}">
                <a16:creationId xmlns:a16="http://schemas.microsoft.com/office/drawing/2014/main" id="{0B014C88-FD85-40A2-B836-D6593CF55F26}"/>
              </a:ext>
            </a:extLst>
          </p:cNvPr>
          <p:cNvCxnSpPr>
            <a:cxnSpLocks/>
          </p:cNvCxnSpPr>
          <p:nvPr/>
        </p:nvCxnSpPr>
        <p:spPr>
          <a:xfrm>
            <a:off x="1678676" y="1541650"/>
            <a:ext cx="164195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to 58">
            <a:extLst>
              <a:ext uri="{FF2B5EF4-FFF2-40B4-BE49-F238E27FC236}">
                <a16:creationId xmlns:a16="http://schemas.microsoft.com/office/drawing/2014/main" id="{C53A3CE8-6C7A-4A0A-93B8-BCD5073A7ADA}"/>
              </a:ext>
            </a:extLst>
          </p:cNvPr>
          <p:cNvCxnSpPr>
            <a:cxnSpLocks/>
          </p:cNvCxnSpPr>
          <p:nvPr/>
        </p:nvCxnSpPr>
        <p:spPr>
          <a:xfrm flipV="1">
            <a:off x="4186106" y="2253334"/>
            <a:ext cx="0" cy="2431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ector reto 61">
            <a:extLst>
              <a:ext uri="{FF2B5EF4-FFF2-40B4-BE49-F238E27FC236}">
                <a16:creationId xmlns:a16="http://schemas.microsoft.com/office/drawing/2014/main" id="{FE40D10B-8920-428D-88E1-9CE25E2D8D64}"/>
              </a:ext>
            </a:extLst>
          </p:cNvPr>
          <p:cNvCxnSpPr>
            <a:cxnSpLocks/>
          </p:cNvCxnSpPr>
          <p:nvPr/>
        </p:nvCxnSpPr>
        <p:spPr>
          <a:xfrm flipH="1">
            <a:off x="6027846" y="3044289"/>
            <a:ext cx="3119660" cy="12106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ector reto 64">
            <a:extLst>
              <a:ext uri="{FF2B5EF4-FFF2-40B4-BE49-F238E27FC236}">
                <a16:creationId xmlns:a16="http://schemas.microsoft.com/office/drawing/2014/main" id="{3B237B43-798F-4204-946D-A75771966FEA}"/>
              </a:ext>
            </a:extLst>
          </p:cNvPr>
          <p:cNvCxnSpPr>
            <a:cxnSpLocks/>
          </p:cNvCxnSpPr>
          <p:nvPr/>
        </p:nvCxnSpPr>
        <p:spPr>
          <a:xfrm flipV="1">
            <a:off x="8228285" y="3370788"/>
            <a:ext cx="1241577" cy="9870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Seta: para a Direita 67">
            <a:extLst>
              <a:ext uri="{FF2B5EF4-FFF2-40B4-BE49-F238E27FC236}">
                <a16:creationId xmlns:a16="http://schemas.microsoft.com/office/drawing/2014/main" id="{9C04742C-2B3F-442A-8CA3-8D9E78C24E0B}"/>
              </a:ext>
            </a:extLst>
          </p:cNvPr>
          <p:cNvSpPr/>
          <p:nvPr/>
        </p:nvSpPr>
        <p:spPr>
          <a:xfrm>
            <a:off x="5377343" y="883205"/>
            <a:ext cx="3633905" cy="569944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200" dirty="0">
              <a:solidFill>
                <a:schemeClr val="tx1"/>
              </a:solidFill>
            </a:endParaRPr>
          </a:p>
        </p:txBody>
      </p:sp>
      <p:sp>
        <p:nvSpPr>
          <p:cNvPr id="69" name="Seta: para a Direita 68">
            <a:extLst>
              <a:ext uri="{FF2B5EF4-FFF2-40B4-BE49-F238E27FC236}">
                <a16:creationId xmlns:a16="http://schemas.microsoft.com/office/drawing/2014/main" id="{B13C564A-3B03-4746-ACAC-EB48FA37831D}"/>
              </a:ext>
            </a:extLst>
          </p:cNvPr>
          <p:cNvSpPr/>
          <p:nvPr/>
        </p:nvSpPr>
        <p:spPr>
          <a:xfrm rot="10800000">
            <a:off x="5402449" y="2483063"/>
            <a:ext cx="3608800" cy="569944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200" dirty="0">
              <a:solidFill>
                <a:schemeClr val="tx1"/>
              </a:solidFill>
            </a:endParaRPr>
          </a:p>
        </p:txBody>
      </p:sp>
      <p:sp>
        <p:nvSpPr>
          <p:cNvPr id="70" name="CaixaDeTexto 69">
            <a:extLst>
              <a:ext uri="{FF2B5EF4-FFF2-40B4-BE49-F238E27FC236}">
                <a16:creationId xmlns:a16="http://schemas.microsoft.com/office/drawing/2014/main" id="{672B69DE-5EE2-4CA7-BF45-27D5C7BFFAD8}"/>
              </a:ext>
            </a:extLst>
          </p:cNvPr>
          <p:cNvSpPr txBox="1"/>
          <p:nvPr/>
        </p:nvSpPr>
        <p:spPr>
          <a:xfrm>
            <a:off x="5736677" y="1329611"/>
            <a:ext cx="3029325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dirty="0"/>
              <a:t>Chamados que não forem resolvidos no </a:t>
            </a:r>
            <a:r>
              <a:rPr lang="pt-BR" sz="1100" dirty="0" err="1"/>
              <a:t>ServiceDesk,o</a:t>
            </a:r>
            <a:r>
              <a:rPr lang="pt-BR" sz="1100" dirty="0"/>
              <a:t> agente (o usuário </a:t>
            </a:r>
            <a:r>
              <a:rPr lang="pt-BR" sz="1100" dirty="0" err="1"/>
              <a:t>so</a:t>
            </a:r>
            <a:r>
              <a:rPr lang="pt-BR" sz="1100" dirty="0"/>
              <a:t> </a:t>
            </a:r>
            <a:r>
              <a:rPr lang="pt-BR" sz="1100" dirty="0" err="1"/>
              <a:t>ServiceDesk</a:t>
            </a:r>
            <a:r>
              <a:rPr lang="pt-BR" sz="1100" dirty="0"/>
              <a:t>) pode criar um chamado LINKADO no Jira Software, e depois, quando este chamado </a:t>
            </a:r>
            <a:r>
              <a:rPr lang="pt-BR" sz="1100" dirty="0" err="1"/>
              <a:t>linkado</a:t>
            </a:r>
            <a:r>
              <a:rPr lang="pt-BR" sz="1100" dirty="0"/>
              <a:t> for resolvido por um usuário no Jira Software (Ex. um desenvolvimento), o chamado original do </a:t>
            </a:r>
            <a:r>
              <a:rPr lang="pt-BR" sz="1100" dirty="0" err="1"/>
              <a:t>ServiceDesk</a:t>
            </a:r>
            <a:r>
              <a:rPr lang="pt-BR" sz="1100" dirty="0"/>
              <a:t> pode ser resolvido também</a:t>
            </a:r>
          </a:p>
        </p:txBody>
      </p:sp>
      <p:sp>
        <p:nvSpPr>
          <p:cNvPr id="74" name="CaixaDeTexto 73">
            <a:extLst>
              <a:ext uri="{FF2B5EF4-FFF2-40B4-BE49-F238E27FC236}">
                <a16:creationId xmlns:a16="http://schemas.microsoft.com/office/drawing/2014/main" id="{D3A09C1F-698E-4B87-9A2B-57EB5221DD35}"/>
              </a:ext>
            </a:extLst>
          </p:cNvPr>
          <p:cNvSpPr txBox="1"/>
          <p:nvPr/>
        </p:nvSpPr>
        <p:spPr>
          <a:xfrm>
            <a:off x="34306" y="75261"/>
            <a:ext cx="9331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COMO OTIMIZAR LICENÇAS DO JIRA SERVICEDESK E DO JIRA SOFTWARE</a:t>
            </a:r>
          </a:p>
        </p:txBody>
      </p:sp>
      <p:sp>
        <p:nvSpPr>
          <p:cNvPr id="76" name="CaixaDeTexto 75">
            <a:extLst>
              <a:ext uri="{FF2B5EF4-FFF2-40B4-BE49-F238E27FC236}">
                <a16:creationId xmlns:a16="http://schemas.microsoft.com/office/drawing/2014/main" id="{AA7440F9-78E8-4AA3-842D-6320A85C628B}"/>
              </a:ext>
            </a:extLst>
          </p:cNvPr>
          <p:cNvSpPr txBox="1"/>
          <p:nvPr/>
        </p:nvSpPr>
        <p:spPr>
          <a:xfrm>
            <a:off x="4536935" y="4973459"/>
            <a:ext cx="1481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dirty="0">
                <a:latin typeface="Bernard MT Condensed" panose="02050806060905020404" pitchFamily="18" charset="0"/>
              </a:rPr>
              <a:t>AGENTES</a:t>
            </a:r>
          </a:p>
        </p:txBody>
      </p:sp>
      <p:sp>
        <p:nvSpPr>
          <p:cNvPr id="77" name="CaixaDeTexto 76">
            <a:extLst>
              <a:ext uri="{FF2B5EF4-FFF2-40B4-BE49-F238E27FC236}">
                <a16:creationId xmlns:a16="http://schemas.microsoft.com/office/drawing/2014/main" id="{4FDD1031-4C9B-4D85-9906-C1DCCB0A7801}"/>
              </a:ext>
            </a:extLst>
          </p:cNvPr>
          <p:cNvSpPr txBox="1"/>
          <p:nvPr/>
        </p:nvSpPr>
        <p:spPr>
          <a:xfrm>
            <a:off x="7987861" y="5292721"/>
            <a:ext cx="16145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dirty="0">
                <a:latin typeface="Bernard MT Condensed" panose="02050806060905020404" pitchFamily="18" charset="0"/>
              </a:rPr>
              <a:t>USUÁRIOS</a:t>
            </a:r>
          </a:p>
        </p:txBody>
      </p:sp>
      <p:sp>
        <p:nvSpPr>
          <p:cNvPr id="79" name="CaixaDeTexto 78">
            <a:extLst>
              <a:ext uri="{FF2B5EF4-FFF2-40B4-BE49-F238E27FC236}">
                <a16:creationId xmlns:a16="http://schemas.microsoft.com/office/drawing/2014/main" id="{FB8E2BB9-8CC7-44BA-A067-940E468BDEDA}"/>
              </a:ext>
            </a:extLst>
          </p:cNvPr>
          <p:cNvSpPr txBox="1"/>
          <p:nvPr/>
        </p:nvSpPr>
        <p:spPr>
          <a:xfrm>
            <a:off x="222917" y="3785830"/>
            <a:ext cx="207943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Os dois softwares rodam integrados, no mesmo processo (instância) no servidor</a:t>
            </a:r>
          </a:p>
        </p:txBody>
      </p:sp>
      <p:cxnSp>
        <p:nvCxnSpPr>
          <p:cNvPr id="81" name="Conector reto 80">
            <a:extLst>
              <a:ext uri="{FF2B5EF4-FFF2-40B4-BE49-F238E27FC236}">
                <a16:creationId xmlns:a16="http://schemas.microsoft.com/office/drawing/2014/main" id="{747D3B01-F92A-40CF-A22A-32B59B1890A5}"/>
              </a:ext>
            </a:extLst>
          </p:cNvPr>
          <p:cNvCxnSpPr/>
          <p:nvPr/>
        </p:nvCxnSpPr>
        <p:spPr>
          <a:xfrm flipV="1">
            <a:off x="1584991" y="3362184"/>
            <a:ext cx="1007207" cy="458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06292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185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Bernard MT Condensed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Marcelo.Mrack</dc:creator>
  <cp:lastModifiedBy>Marcelo.Mrack</cp:lastModifiedBy>
  <cp:revision>4</cp:revision>
  <dcterms:created xsi:type="dcterms:W3CDTF">2019-01-23T16:27:37Z</dcterms:created>
  <dcterms:modified xsi:type="dcterms:W3CDTF">2019-01-23T16:44:45Z</dcterms:modified>
</cp:coreProperties>
</file>